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3"/>
  </p:notesMasterIdLst>
  <p:sldIdLst>
    <p:sldId id="13686" r:id="rId9"/>
    <p:sldId id="3346" r:id="rId10"/>
    <p:sldId id="2145705905" r:id="rId11"/>
    <p:sldId id="2145705906" r:id="rId12"/>
    <p:sldId id="2145705908" r:id="rId13"/>
    <p:sldId id="2145705909" r:id="rId14"/>
    <p:sldId id="2145705911" r:id="rId15"/>
    <p:sldId id="2145705912" r:id="rId16"/>
    <p:sldId id="2145705913" r:id="rId17"/>
    <p:sldId id="2145705900" r:id="rId18"/>
    <p:sldId id="2145705899" r:id="rId19"/>
    <p:sldId id="2145705894" r:id="rId20"/>
    <p:sldId id="2145705907" r:id="rId21"/>
    <p:sldId id="214570590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55B41-E3D8-0BBB-2D08-FDBB0BA30FE5}" name="Zhen Gao" initials="ZG" userId="S::zhen.gao@biogen.com::753ca5ad-a66a-4072-86ff-fe9bc8c0233d" providerId="AD"/>
  <p188:author id="{B16D4CB7-95BA-9D22-2FFC-CED822BF181C}" name="Catherine Guardado" initials="CG" userId="S::catherine.guardado@biogen.com::65923c0c-432e-4ae4-9bdf-aa1bccb570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79DB8-093E-BD47-967D-87C1DA8CEB23}" v="58" dt="2023-04-12T18:57:50.041"/>
    <p1510:client id="{C91DCE59-457E-F241-865E-2EB552728054}" v="136" dt="2023-04-12T16:58:48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94"/>
    <p:restoredTop sz="96475"/>
  </p:normalViewPr>
  <p:slideViewPr>
    <p:cSldViewPr snapToGrid="0">
      <p:cViewPr varScale="1">
        <p:scale>
          <a:sx n="90" d="100"/>
          <a:sy n="90" d="100"/>
        </p:scale>
        <p:origin x="240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13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9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71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0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2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94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324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496" y="750427"/>
            <a:ext cx="11529028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Off-target effects of SM HTT Splicing Enhancer (1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st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&amp; 2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nd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&amp; 3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rd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data sets)</a:t>
            </a:r>
          </a:p>
          <a:p>
            <a:pPr algn="l"/>
            <a:endParaRPr lang="en-US" sz="2200" dirty="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6830B-AE78-69F1-E153-9DD0124806A8}"/>
              </a:ext>
            </a:extLst>
          </p:cNvPr>
          <p:cNvSpPr/>
          <p:nvPr/>
        </p:nvSpPr>
        <p:spPr>
          <a:xfrm>
            <a:off x="358172" y="5140286"/>
            <a:ext cx="66800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i="1" dirty="0">
                <a:cs typeface="Arial"/>
              </a:rPr>
              <a:t>Zhen, Dann, Catherine, Joon, Magnus, Jessica, Christina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12CAF-5811-0CF6-118B-07CF4078AF37}"/>
              </a:ext>
            </a:extLst>
          </p:cNvPr>
          <p:cNvSpPr txBox="1"/>
          <p:nvPr/>
        </p:nvSpPr>
        <p:spPr>
          <a:xfrm>
            <a:off x="358172" y="3924273"/>
            <a:ext cx="64711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HTT Group Meeting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sz="1800" dirty="0">
                <a:latin typeface="Arial"/>
                <a:cs typeface="Arial"/>
              </a:rPr>
              <a:t>Apr 12,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727776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11538" y="66527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942786" y="6652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0625" y="665278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1DDA7B-D836-BB8E-C42D-F40215016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" y="1229986"/>
            <a:ext cx="3810000" cy="381000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D202E0C-BC2B-EAEA-9769-DA201D7B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90" y="1229986"/>
            <a:ext cx="3810000" cy="3810000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5EECE1A-A51A-DFD0-9C73-56AB8DE38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20" y="122998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22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758536" cy="218209"/>
          </a:xfrm>
        </p:spPr>
        <p:txBody>
          <a:bodyPr/>
          <a:lstStyle/>
          <a:p>
            <a:r>
              <a:rPr lang="en-US" sz="1200" dirty="0"/>
              <a:t>Venn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A087E8F5-4899-8948-A42F-04CD7764D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38" y="109104"/>
            <a:ext cx="3006436" cy="3006436"/>
          </a:xfrm>
          <a:prstGeom prst="rect">
            <a:avLst/>
          </a:prstGeom>
        </p:spPr>
      </p:pic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EFCB65F6-25A4-3709-16B1-2A601572D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12" y="109104"/>
            <a:ext cx="3006437" cy="3006437"/>
          </a:xfrm>
          <a:prstGeom prst="rect">
            <a:avLst/>
          </a:prstGeom>
        </p:spPr>
      </p:pic>
      <p:pic>
        <p:nvPicPr>
          <p:cNvPr id="9" name="Picture 8" descr="Diagram, venn diagram&#10;&#10;Description automatically generated">
            <a:extLst>
              <a:ext uri="{FF2B5EF4-FFF2-40B4-BE49-F238E27FC236}">
                <a16:creationId xmlns:a16="http://schemas.microsoft.com/office/drawing/2014/main" id="{A63D0DDC-E6E7-25B5-8123-0C6C9CE8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58" y="3191740"/>
            <a:ext cx="3006437" cy="3006437"/>
          </a:xfrm>
          <a:prstGeom prst="rect">
            <a:avLst/>
          </a:prstGeom>
        </p:spPr>
      </p:pic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A49EA353-0F6D-3742-3CEB-6DF2946DE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5" y="3191740"/>
            <a:ext cx="3006438" cy="30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63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ADD6C8-6810-88A7-6EE2-B8CFCA4A1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7" y="1055884"/>
            <a:ext cx="2744219" cy="2744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B26E8-B8C6-C770-0B7C-B2E640D36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03" y="862214"/>
            <a:ext cx="3768001" cy="46917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D1EB4D-98BD-A20D-D0DF-216B82BC4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851" y="711619"/>
            <a:ext cx="4546720" cy="5434761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565BD04-6637-242A-5605-00E634C3F863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</a:rPr>
              <a:t>SM induced DSG in iPSC cells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1C20AE-9F03-6DDB-54BF-5B824E646423}"/>
              </a:ext>
            </a:extLst>
          </p:cNvPr>
          <p:cNvCxnSpPr>
            <a:cxnSpLocks/>
          </p:cNvCxnSpPr>
          <p:nvPr/>
        </p:nvCxnSpPr>
        <p:spPr>
          <a:xfrm flipV="1">
            <a:off x="10434218" y="5916246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CDA5E6-8A59-0050-14EE-1AD2B8EABE1D}"/>
              </a:ext>
            </a:extLst>
          </p:cNvPr>
          <p:cNvCxnSpPr>
            <a:cxnSpLocks/>
          </p:cNvCxnSpPr>
          <p:nvPr/>
        </p:nvCxnSpPr>
        <p:spPr>
          <a:xfrm flipV="1">
            <a:off x="9996556" y="5916246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3CDACF-B480-9359-E985-6B8F5A2CE688}"/>
              </a:ext>
            </a:extLst>
          </p:cNvPr>
          <p:cNvCxnSpPr>
            <a:cxnSpLocks/>
          </p:cNvCxnSpPr>
          <p:nvPr/>
        </p:nvCxnSpPr>
        <p:spPr>
          <a:xfrm flipV="1">
            <a:off x="9262873" y="5910128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537D06-FAED-56B9-3F95-7BB732A16007}"/>
              </a:ext>
            </a:extLst>
          </p:cNvPr>
          <p:cNvCxnSpPr>
            <a:cxnSpLocks/>
          </p:cNvCxnSpPr>
          <p:nvPr/>
        </p:nvCxnSpPr>
        <p:spPr>
          <a:xfrm flipV="1">
            <a:off x="5962942" y="5632318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12E204-FB2D-06AF-72DF-DCB8234B67DD}"/>
              </a:ext>
            </a:extLst>
          </p:cNvPr>
          <p:cNvCxnSpPr>
            <a:cxnSpLocks/>
          </p:cNvCxnSpPr>
          <p:nvPr/>
        </p:nvCxnSpPr>
        <p:spPr>
          <a:xfrm flipV="1">
            <a:off x="5229259" y="5632318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23CC1C-5BDB-2960-D90A-01D0161D9165}"/>
              </a:ext>
            </a:extLst>
          </p:cNvPr>
          <p:cNvCxnSpPr>
            <a:cxnSpLocks/>
          </p:cNvCxnSpPr>
          <p:nvPr/>
        </p:nvCxnSpPr>
        <p:spPr>
          <a:xfrm flipV="1">
            <a:off x="6457764" y="5632318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B9B186C-9EDF-D1A4-65AF-18E7E9726505}"/>
              </a:ext>
            </a:extLst>
          </p:cNvPr>
          <p:cNvSpPr/>
          <p:nvPr/>
        </p:nvSpPr>
        <p:spPr>
          <a:xfrm>
            <a:off x="6135077" y="4998655"/>
            <a:ext cx="134309" cy="6336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CD2A4A-88FF-C416-2D9F-4F5159E107C3}"/>
              </a:ext>
            </a:extLst>
          </p:cNvPr>
          <p:cNvSpPr/>
          <p:nvPr/>
        </p:nvSpPr>
        <p:spPr>
          <a:xfrm>
            <a:off x="10151157" y="5276465"/>
            <a:ext cx="134309" cy="6336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FBAB9E-20A8-B02F-0A9E-1A4F406DC22A}"/>
              </a:ext>
            </a:extLst>
          </p:cNvPr>
          <p:cNvSpPr/>
          <p:nvPr/>
        </p:nvSpPr>
        <p:spPr>
          <a:xfrm>
            <a:off x="5374515" y="4998655"/>
            <a:ext cx="134309" cy="63366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D9758-90BB-692C-9E22-8579B22F2469}"/>
              </a:ext>
            </a:extLst>
          </p:cNvPr>
          <p:cNvSpPr/>
          <p:nvPr/>
        </p:nvSpPr>
        <p:spPr>
          <a:xfrm>
            <a:off x="6601756" y="5010547"/>
            <a:ext cx="134309" cy="633663"/>
          </a:xfrm>
          <a:prstGeom prst="rect">
            <a:avLst/>
          </a:prstGeom>
          <a:noFill/>
          <a:ln w="1905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45744-5A79-09E7-04D5-29DABACEEE58}"/>
              </a:ext>
            </a:extLst>
          </p:cNvPr>
          <p:cNvSpPr/>
          <p:nvPr/>
        </p:nvSpPr>
        <p:spPr>
          <a:xfrm>
            <a:off x="9434703" y="5276463"/>
            <a:ext cx="134309" cy="63366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164787-7C92-6933-DCAB-B0E98585C595}"/>
              </a:ext>
            </a:extLst>
          </p:cNvPr>
          <p:cNvSpPr/>
          <p:nvPr/>
        </p:nvSpPr>
        <p:spPr>
          <a:xfrm>
            <a:off x="10567088" y="5276464"/>
            <a:ext cx="134309" cy="633663"/>
          </a:xfrm>
          <a:prstGeom prst="rect">
            <a:avLst/>
          </a:prstGeom>
          <a:noFill/>
          <a:ln w="1905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605BD8-1043-16D4-8A8E-7736854CE397}"/>
              </a:ext>
            </a:extLst>
          </p:cNvPr>
          <p:cNvCxnSpPr>
            <a:cxnSpLocks/>
          </p:cNvCxnSpPr>
          <p:nvPr/>
        </p:nvCxnSpPr>
        <p:spPr>
          <a:xfrm flipH="1">
            <a:off x="6668910" y="833031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225A7C-AC31-D4C3-8E68-0B1823024BF7}"/>
              </a:ext>
            </a:extLst>
          </p:cNvPr>
          <p:cNvCxnSpPr>
            <a:cxnSpLocks/>
          </p:cNvCxnSpPr>
          <p:nvPr/>
        </p:nvCxnSpPr>
        <p:spPr>
          <a:xfrm flipH="1">
            <a:off x="6214104" y="833032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064EBA-4D5B-0A2F-A0FC-752C30FB796D}"/>
              </a:ext>
            </a:extLst>
          </p:cNvPr>
          <p:cNvCxnSpPr>
            <a:cxnSpLocks/>
          </p:cNvCxnSpPr>
          <p:nvPr/>
        </p:nvCxnSpPr>
        <p:spPr>
          <a:xfrm flipH="1">
            <a:off x="5455986" y="851766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D23DEC-F4C8-27EC-76C4-CD9B6322752C}"/>
              </a:ext>
            </a:extLst>
          </p:cNvPr>
          <p:cNvCxnSpPr>
            <a:cxnSpLocks/>
          </p:cNvCxnSpPr>
          <p:nvPr/>
        </p:nvCxnSpPr>
        <p:spPr>
          <a:xfrm flipH="1">
            <a:off x="10692843" y="3918637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D513C0-7A8B-29CB-77D3-DFEAE928B1FD}"/>
              </a:ext>
            </a:extLst>
          </p:cNvPr>
          <p:cNvCxnSpPr>
            <a:cxnSpLocks/>
          </p:cNvCxnSpPr>
          <p:nvPr/>
        </p:nvCxnSpPr>
        <p:spPr>
          <a:xfrm flipH="1">
            <a:off x="10238037" y="3918638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7B05D0-1278-C69D-F818-D5268797A275}"/>
              </a:ext>
            </a:extLst>
          </p:cNvPr>
          <p:cNvCxnSpPr>
            <a:cxnSpLocks/>
          </p:cNvCxnSpPr>
          <p:nvPr/>
        </p:nvCxnSpPr>
        <p:spPr>
          <a:xfrm flipH="1">
            <a:off x="9479919" y="3937372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88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Current RNAseq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keep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13811715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Across the 1</a:t>
            </a:r>
            <a:r>
              <a:rPr lang="en-US" sz="3600" baseline="300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st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 2</a:t>
            </a:r>
            <a:r>
              <a:rPr lang="en-US" sz="3600" baseline="300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nd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 and 3</a:t>
            </a:r>
            <a:r>
              <a:rPr lang="en-US" sz="3600" baseline="300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rd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 RNAseq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small compounds with fewer off-targets and similar on-target effects through continues medicinal chemistry improvement (by Magnus)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(iPSC, NGN2,Sy5Y)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ADD6C8-6810-88A7-6EE2-B8CFCA4A1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8" y="929251"/>
            <a:ext cx="2989386" cy="29893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B26E8-B8C6-C770-0B7C-B2E640D36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403" y="862214"/>
            <a:ext cx="3768001" cy="46917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D1EB4D-98BD-A20D-D0DF-216B82BC4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851" y="711619"/>
            <a:ext cx="4546720" cy="5434761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565BD04-6637-242A-5605-00E634C3F863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</a:rPr>
              <a:t>SM induced DSG in iPSC cells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1C20AE-9F03-6DDB-54BF-5B824E646423}"/>
              </a:ext>
            </a:extLst>
          </p:cNvPr>
          <p:cNvCxnSpPr>
            <a:cxnSpLocks/>
          </p:cNvCxnSpPr>
          <p:nvPr/>
        </p:nvCxnSpPr>
        <p:spPr>
          <a:xfrm flipV="1">
            <a:off x="10434218" y="5916246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CDA5E6-8A59-0050-14EE-1AD2B8EABE1D}"/>
              </a:ext>
            </a:extLst>
          </p:cNvPr>
          <p:cNvCxnSpPr>
            <a:cxnSpLocks/>
          </p:cNvCxnSpPr>
          <p:nvPr/>
        </p:nvCxnSpPr>
        <p:spPr>
          <a:xfrm flipV="1">
            <a:off x="9996556" y="5916246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3CDACF-B480-9359-E985-6B8F5A2CE688}"/>
              </a:ext>
            </a:extLst>
          </p:cNvPr>
          <p:cNvCxnSpPr>
            <a:cxnSpLocks/>
          </p:cNvCxnSpPr>
          <p:nvPr/>
        </p:nvCxnSpPr>
        <p:spPr>
          <a:xfrm flipV="1">
            <a:off x="9262873" y="5910128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537D06-FAED-56B9-3F95-7BB732A16007}"/>
              </a:ext>
            </a:extLst>
          </p:cNvPr>
          <p:cNvCxnSpPr>
            <a:cxnSpLocks/>
          </p:cNvCxnSpPr>
          <p:nvPr/>
        </p:nvCxnSpPr>
        <p:spPr>
          <a:xfrm flipV="1">
            <a:off x="5962942" y="5632318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12E204-FB2D-06AF-72DF-DCB8234B67DD}"/>
              </a:ext>
            </a:extLst>
          </p:cNvPr>
          <p:cNvCxnSpPr>
            <a:cxnSpLocks/>
          </p:cNvCxnSpPr>
          <p:nvPr/>
        </p:nvCxnSpPr>
        <p:spPr>
          <a:xfrm flipV="1">
            <a:off x="5229259" y="5632318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23CC1C-5BDB-2960-D90A-01D0161D9165}"/>
              </a:ext>
            </a:extLst>
          </p:cNvPr>
          <p:cNvCxnSpPr>
            <a:cxnSpLocks/>
          </p:cNvCxnSpPr>
          <p:nvPr/>
        </p:nvCxnSpPr>
        <p:spPr>
          <a:xfrm flipV="1">
            <a:off x="6457764" y="5632318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B9B186C-9EDF-D1A4-65AF-18E7E9726505}"/>
              </a:ext>
            </a:extLst>
          </p:cNvPr>
          <p:cNvSpPr/>
          <p:nvPr/>
        </p:nvSpPr>
        <p:spPr>
          <a:xfrm>
            <a:off x="6135077" y="4998655"/>
            <a:ext cx="134309" cy="6336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CD2A4A-88FF-C416-2D9F-4F5159E107C3}"/>
              </a:ext>
            </a:extLst>
          </p:cNvPr>
          <p:cNvSpPr/>
          <p:nvPr/>
        </p:nvSpPr>
        <p:spPr>
          <a:xfrm>
            <a:off x="10151157" y="5276465"/>
            <a:ext cx="134309" cy="6336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FBAB9E-20A8-B02F-0A9E-1A4F406DC22A}"/>
              </a:ext>
            </a:extLst>
          </p:cNvPr>
          <p:cNvSpPr/>
          <p:nvPr/>
        </p:nvSpPr>
        <p:spPr>
          <a:xfrm>
            <a:off x="5374515" y="4998655"/>
            <a:ext cx="134309" cy="63366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D9758-90BB-692C-9E22-8579B22F2469}"/>
              </a:ext>
            </a:extLst>
          </p:cNvPr>
          <p:cNvSpPr/>
          <p:nvPr/>
        </p:nvSpPr>
        <p:spPr>
          <a:xfrm>
            <a:off x="6601756" y="5010547"/>
            <a:ext cx="134309" cy="633663"/>
          </a:xfrm>
          <a:prstGeom prst="rect">
            <a:avLst/>
          </a:prstGeom>
          <a:noFill/>
          <a:ln w="1905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45744-5A79-09E7-04D5-29DABACEEE58}"/>
              </a:ext>
            </a:extLst>
          </p:cNvPr>
          <p:cNvSpPr/>
          <p:nvPr/>
        </p:nvSpPr>
        <p:spPr>
          <a:xfrm>
            <a:off x="9434703" y="5276463"/>
            <a:ext cx="134309" cy="63366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164787-7C92-6933-DCAB-B0E98585C595}"/>
              </a:ext>
            </a:extLst>
          </p:cNvPr>
          <p:cNvSpPr/>
          <p:nvPr/>
        </p:nvSpPr>
        <p:spPr>
          <a:xfrm>
            <a:off x="10567088" y="5276464"/>
            <a:ext cx="134309" cy="633663"/>
          </a:xfrm>
          <a:prstGeom prst="rect">
            <a:avLst/>
          </a:prstGeom>
          <a:noFill/>
          <a:ln w="1905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605BD8-1043-16D4-8A8E-7736854CE397}"/>
              </a:ext>
            </a:extLst>
          </p:cNvPr>
          <p:cNvCxnSpPr>
            <a:cxnSpLocks/>
          </p:cNvCxnSpPr>
          <p:nvPr/>
        </p:nvCxnSpPr>
        <p:spPr>
          <a:xfrm flipH="1">
            <a:off x="6668910" y="833031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225A7C-AC31-D4C3-8E68-0B1823024BF7}"/>
              </a:ext>
            </a:extLst>
          </p:cNvPr>
          <p:cNvCxnSpPr>
            <a:cxnSpLocks/>
          </p:cNvCxnSpPr>
          <p:nvPr/>
        </p:nvCxnSpPr>
        <p:spPr>
          <a:xfrm flipH="1">
            <a:off x="6214104" y="833032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064EBA-4D5B-0A2F-A0FC-752C30FB796D}"/>
              </a:ext>
            </a:extLst>
          </p:cNvPr>
          <p:cNvCxnSpPr>
            <a:cxnSpLocks/>
          </p:cNvCxnSpPr>
          <p:nvPr/>
        </p:nvCxnSpPr>
        <p:spPr>
          <a:xfrm flipH="1">
            <a:off x="5455986" y="851766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D23DEC-F4C8-27EC-76C4-CD9B6322752C}"/>
              </a:ext>
            </a:extLst>
          </p:cNvPr>
          <p:cNvCxnSpPr>
            <a:cxnSpLocks/>
          </p:cNvCxnSpPr>
          <p:nvPr/>
        </p:nvCxnSpPr>
        <p:spPr>
          <a:xfrm flipH="1">
            <a:off x="10692843" y="3918637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D513C0-7A8B-29CB-77D3-DFEAE928B1FD}"/>
              </a:ext>
            </a:extLst>
          </p:cNvPr>
          <p:cNvCxnSpPr>
            <a:cxnSpLocks/>
          </p:cNvCxnSpPr>
          <p:nvPr/>
        </p:nvCxnSpPr>
        <p:spPr>
          <a:xfrm flipH="1">
            <a:off x="10238037" y="3918638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7B05D0-1278-C69D-F818-D5268797A275}"/>
              </a:ext>
            </a:extLst>
          </p:cNvPr>
          <p:cNvCxnSpPr>
            <a:cxnSpLocks/>
          </p:cNvCxnSpPr>
          <p:nvPr/>
        </p:nvCxnSpPr>
        <p:spPr>
          <a:xfrm flipH="1">
            <a:off x="9479919" y="3937372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054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D565BD04-6637-242A-5605-00E634C3F863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</a:rPr>
              <a:t>SM induced DSG in NGN2 cells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537D06-FAED-56B9-3F95-7BB732A16007}"/>
              </a:ext>
            </a:extLst>
          </p:cNvPr>
          <p:cNvCxnSpPr>
            <a:cxnSpLocks/>
          </p:cNvCxnSpPr>
          <p:nvPr/>
        </p:nvCxnSpPr>
        <p:spPr>
          <a:xfrm flipV="1">
            <a:off x="6518645" y="5479424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12E204-FB2D-06AF-72DF-DCB8234B67DD}"/>
              </a:ext>
            </a:extLst>
          </p:cNvPr>
          <p:cNvCxnSpPr>
            <a:cxnSpLocks/>
          </p:cNvCxnSpPr>
          <p:nvPr/>
        </p:nvCxnSpPr>
        <p:spPr>
          <a:xfrm flipV="1">
            <a:off x="4835795" y="5494520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23CC1C-5BDB-2960-D90A-01D0161D9165}"/>
              </a:ext>
            </a:extLst>
          </p:cNvPr>
          <p:cNvCxnSpPr>
            <a:cxnSpLocks/>
          </p:cNvCxnSpPr>
          <p:nvPr/>
        </p:nvCxnSpPr>
        <p:spPr>
          <a:xfrm flipV="1">
            <a:off x="4684694" y="5494520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30EF7-0676-CF3A-8F14-F973342B3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96" y="757559"/>
            <a:ext cx="4632090" cy="5315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79D877-193D-6197-EBE3-F7AA65599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4" y="975236"/>
            <a:ext cx="2927284" cy="3013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1F7A74-BA06-D51D-7C07-7FF58143F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68" y="911162"/>
            <a:ext cx="3701862" cy="44411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FBAB9E-20A8-B02F-0A9E-1A4F406DC22A}"/>
              </a:ext>
            </a:extLst>
          </p:cNvPr>
          <p:cNvSpPr/>
          <p:nvPr/>
        </p:nvSpPr>
        <p:spPr>
          <a:xfrm>
            <a:off x="4992347" y="4842122"/>
            <a:ext cx="134309" cy="63366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9B186C-9EDF-D1A4-65AF-18E7E9726505}"/>
              </a:ext>
            </a:extLst>
          </p:cNvPr>
          <p:cNvSpPr/>
          <p:nvPr/>
        </p:nvSpPr>
        <p:spPr>
          <a:xfrm>
            <a:off x="6681055" y="4827156"/>
            <a:ext cx="134309" cy="6336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D9758-90BB-692C-9E22-8579B22F2469}"/>
              </a:ext>
            </a:extLst>
          </p:cNvPr>
          <p:cNvSpPr/>
          <p:nvPr/>
        </p:nvSpPr>
        <p:spPr>
          <a:xfrm>
            <a:off x="4835796" y="4842122"/>
            <a:ext cx="152164" cy="633664"/>
          </a:xfrm>
          <a:prstGeom prst="rect">
            <a:avLst/>
          </a:prstGeom>
          <a:noFill/>
          <a:ln w="1905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45744-5A79-09E7-04D5-29DABACEEE58}"/>
              </a:ext>
            </a:extLst>
          </p:cNvPr>
          <p:cNvSpPr/>
          <p:nvPr/>
        </p:nvSpPr>
        <p:spPr>
          <a:xfrm>
            <a:off x="8923103" y="5325428"/>
            <a:ext cx="134309" cy="63366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CD2A4A-88FF-C416-2D9F-4F5159E107C3}"/>
              </a:ext>
            </a:extLst>
          </p:cNvPr>
          <p:cNvSpPr/>
          <p:nvPr/>
        </p:nvSpPr>
        <p:spPr>
          <a:xfrm>
            <a:off x="10661156" y="5315496"/>
            <a:ext cx="134309" cy="6336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164787-7C92-6933-DCAB-B0E98585C595}"/>
              </a:ext>
            </a:extLst>
          </p:cNvPr>
          <p:cNvSpPr/>
          <p:nvPr/>
        </p:nvSpPr>
        <p:spPr>
          <a:xfrm>
            <a:off x="9065720" y="5325427"/>
            <a:ext cx="134309" cy="633663"/>
          </a:xfrm>
          <a:prstGeom prst="rect">
            <a:avLst/>
          </a:prstGeom>
          <a:noFill/>
          <a:ln w="1905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605BD8-1043-16D4-8A8E-7736854CE397}"/>
              </a:ext>
            </a:extLst>
          </p:cNvPr>
          <p:cNvCxnSpPr>
            <a:cxnSpLocks/>
          </p:cNvCxnSpPr>
          <p:nvPr/>
        </p:nvCxnSpPr>
        <p:spPr>
          <a:xfrm flipH="1">
            <a:off x="4927414" y="785169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064EBA-4D5B-0A2F-A0FC-752C30FB796D}"/>
              </a:ext>
            </a:extLst>
          </p:cNvPr>
          <p:cNvCxnSpPr>
            <a:cxnSpLocks/>
          </p:cNvCxnSpPr>
          <p:nvPr/>
        </p:nvCxnSpPr>
        <p:spPr>
          <a:xfrm flipH="1">
            <a:off x="5105933" y="716133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7B05D0-1278-C69D-F818-D5268797A275}"/>
              </a:ext>
            </a:extLst>
          </p:cNvPr>
          <p:cNvCxnSpPr>
            <a:cxnSpLocks/>
          </p:cNvCxnSpPr>
          <p:nvPr/>
        </p:nvCxnSpPr>
        <p:spPr>
          <a:xfrm flipH="1">
            <a:off x="8985266" y="4005678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D513C0-7A8B-29CB-77D3-DFEAE928B1FD}"/>
              </a:ext>
            </a:extLst>
          </p:cNvPr>
          <p:cNvCxnSpPr>
            <a:cxnSpLocks/>
          </p:cNvCxnSpPr>
          <p:nvPr/>
        </p:nvCxnSpPr>
        <p:spPr>
          <a:xfrm flipH="1">
            <a:off x="10728310" y="4161336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D23DEC-F4C8-27EC-76C4-CD9B6322752C}"/>
              </a:ext>
            </a:extLst>
          </p:cNvPr>
          <p:cNvCxnSpPr>
            <a:cxnSpLocks/>
          </p:cNvCxnSpPr>
          <p:nvPr/>
        </p:nvCxnSpPr>
        <p:spPr>
          <a:xfrm flipH="1">
            <a:off x="9094849" y="4005678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225A7C-AC31-D4C3-8E68-0B1823024BF7}"/>
              </a:ext>
            </a:extLst>
          </p:cNvPr>
          <p:cNvCxnSpPr>
            <a:cxnSpLocks/>
          </p:cNvCxnSpPr>
          <p:nvPr/>
        </p:nvCxnSpPr>
        <p:spPr>
          <a:xfrm flipH="1">
            <a:off x="6756521" y="911162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3CDACF-B480-9359-E985-6B8F5A2CE688}"/>
              </a:ext>
            </a:extLst>
          </p:cNvPr>
          <p:cNvCxnSpPr>
            <a:cxnSpLocks/>
          </p:cNvCxnSpPr>
          <p:nvPr/>
        </p:nvCxnSpPr>
        <p:spPr>
          <a:xfrm flipV="1">
            <a:off x="8769799" y="5967065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CDA5E6-8A59-0050-14EE-1AD2B8EABE1D}"/>
              </a:ext>
            </a:extLst>
          </p:cNvPr>
          <p:cNvCxnSpPr>
            <a:cxnSpLocks/>
          </p:cNvCxnSpPr>
          <p:nvPr/>
        </p:nvCxnSpPr>
        <p:spPr>
          <a:xfrm flipV="1">
            <a:off x="10512380" y="5949159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1C20AE-9F03-6DDB-54BF-5B824E646423}"/>
              </a:ext>
            </a:extLst>
          </p:cNvPr>
          <p:cNvCxnSpPr>
            <a:cxnSpLocks/>
          </p:cNvCxnSpPr>
          <p:nvPr/>
        </p:nvCxnSpPr>
        <p:spPr>
          <a:xfrm flipV="1">
            <a:off x="8931411" y="5949159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9024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6" grpId="0" animBg="1"/>
      <p:bldP spid="7" grpId="0" animBg="1"/>
      <p:bldP spid="3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F8DE9F-D562-E8F3-95AB-6E1447DEF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55" y="967403"/>
            <a:ext cx="4415451" cy="481585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565BD04-6637-242A-5605-00E634C3F863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</a:rPr>
              <a:t>SM induced DSG in Sy5Y cells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605BD8-1043-16D4-8A8E-7736854CE397}"/>
              </a:ext>
            </a:extLst>
          </p:cNvPr>
          <p:cNvCxnSpPr>
            <a:cxnSpLocks/>
          </p:cNvCxnSpPr>
          <p:nvPr/>
        </p:nvCxnSpPr>
        <p:spPr>
          <a:xfrm flipH="1">
            <a:off x="4253284" y="950958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064EBA-4D5B-0A2F-A0FC-752C30FB796D}"/>
              </a:ext>
            </a:extLst>
          </p:cNvPr>
          <p:cNvCxnSpPr>
            <a:cxnSpLocks/>
          </p:cNvCxnSpPr>
          <p:nvPr/>
        </p:nvCxnSpPr>
        <p:spPr>
          <a:xfrm flipH="1">
            <a:off x="5916227" y="2763886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225A7C-AC31-D4C3-8E68-0B1823024BF7}"/>
              </a:ext>
            </a:extLst>
          </p:cNvPr>
          <p:cNvCxnSpPr>
            <a:cxnSpLocks/>
          </p:cNvCxnSpPr>
          <p:nvPr/>
        </p:nvCxnSpPr>
        <p:spPr>
          <a:xfrm flipH="1">
            <a:off x="6317978" y="3236532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537D06-FAED-56B9-3F95-7BB732A16007}"/>
              </a:ext>
            </a:extLst>
          </p:cNvPr>
          <p:cNvCxnSpPr>
            <a:cxnSpLocks/>
          </p:cNvCxnSpPr>
          <p:nvPr/>
        </p:nvCxnSpPr>
        <p:spPr>
          <a:xfrm flipV="1">
            <a:off x="6078689" y="5632318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12E204-FB2D-06AF-72DF-DCB8234B67DD}"/>
              </a:ext>
            </a:extLst>
          </p:cNvPr>
          <p:cNvCxnSpPr>
            <a:cxnSpLocks/>
          </p:cNvCxnSpPr>
          <p:nvPr/>
        </p:nvCxnSpPr>
        <p:spPr>
          <a:xfrm flipV="1">
            <a:off x="5703817" y="5632318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23CC1C-5BDB-2960-D90A-01D0161D9165}"/>
              </a:ext>
            </a:extLst>
          </p:cNvPr>
          <p:cNvCxnSpPr>
            <a:cxnSpLocks/>
          </p:cNvCxnSpPr>
          <p:nvPr/>
        </p:nvCxnSpPr>
        <p:spPr>
          <a:xfrm flipV="1">
            <a:off x="4042138" y="5620426"/>
            <a:ext cx="220458" cy="325672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B9B186C-9EDF-D1A4-65AF-18E7E9726505}"/>
              </a:ext>
            </a:extLst>
          </p:cNvPr>
          <p:cNvSpPr/>
          <p:nvPr/>
        </p:nvSpPr>
        <p:spPr>
          <a:xfrm>
            <a:off x="6250824" y="4998655"/>
            <a:ext cx="134309" cy="6336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D9758-90BB-692C-9E22-8579B22F2469}"/>
              </a:ext>
            </a:extLst>
          </p:cNvPr>
          <p:cNvSpPr/>
          <p:nvPr/>
        </p:nvSpPr>
        <p:spPr>
          <a:xfrm>
            <a:off x="4186130" y="4998655"/>
            <a:ext cx="134309" cy="633663"/>
          </a:xfrm>
          <a:prstGeom prst="rect">
            <a:avLst/>
          </a:prstGeom>
          <a:noFill/>
          <a:ln w="1905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FBAB9E-20A8-B02F-0A9E-1A4F406DC22A}"/>
              </a:ext>
            </a:extLst>
          </p:cNvPr>
          <p:cNvSpPr/>
          <p:nvPr/>
        </p:nvSpPr>
        <p:spPr>
          <a:xfrm>
            <a:off x="5849073" y="4998655"/>
            <a:ext cx="134309" cy="63366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08187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12612D-3CFE-89D9-F23B-E760E5F9B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807" y="2659903"/>
            <a:ext cx="3419465" cy="3076484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565BD04-6637-242A-5605-00E634C3F863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</a:rPr>
              <a:t>SM induced DSG in iPSC, NGN2 and Sy5Y cells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30EF7-0676-CF3A-8F14-F973342B3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484" y="827958"/>
            <a:ext cx="4575503" cy="5250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A1C68-A771-80C2-876A-D919E77CF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2" y="2240245"/>
            <a:ext cx="3559216" cy="329814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605BD8-1043-16D4-8A8E-7736854CE397}"/>
              </a:ext>
            </a:extLst>
          </p:cNvPr>
          <p:cNvCxnSpPr>
            <a:cxnSpLocks/>
          </p:cNvCxnSpPr>
          <p:nvPr/>
        </p:nvCxnSpPr>
        <p:spPr>
          <a:xfrm flipH="1">
            <a:off x="2066792" y="3419368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064EBA-4D5B-0A2F-A0FC-752C30FB796D}"/>
              </a:ext>
            </a:extLst>
          </p:cNvPr>
          <p:cNvCxnSpPr>
            <a:cxnSpLocks/>
          </p:cNvCxnSpPr>
          <p:nvPr/>
        </p:nvCxnSpPr>
        <p:spPr>
          <a:xfrm flipH="1">
            <a:off x="2987834" y="3419369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7B05D0-1278-C69D-F818-D5268797A275}"/>
              </a:ext>
            </a:extLst>
          </p:cNvPr>
          <p:cNvCxnSpPr>
            <a:cxnSpLocks/>
          </p:cNvCxnSpPr>
          <p:nvPr/>
        </p:nvCxnSpPr>
        <p:spPr>
          <a:xfrm flipH="1">
            <a:off x="5443413" y="4005678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D513C0-7A8B-29CB-77D3-DFEAE928B1FD}"/>
              </a:ext>
            </a:extLst>
          </p:cNvPr>
          <p:cNvCxnSpPr>
            <a:cxnSpLocks/>
          </p:cNvCxnSpPr>
          <p:nvPr/>
        </p:nvCxnSpPr>
        <p:spPr>
          <a:xfrm flipH="1">
            <a:off x="7186457" y="4161336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D23DEC-F4C8-27EC-76C4-CD9B6322752C}"/>
              </a:ext>
            </a:extLst>
          </p:cNvPr>
          <p:cNvCxnSpPr>
            <a:cxnSpLocks/>
          </p:cNvCxnSpPr>
          <p:nvPr/>
        </p:nvCxnSpPr>
        <p:spPr>
          <a:xfrm flipH="1">
            <a:off x="5552996" y="4005678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225A7C-AC31-D4C3-8E68-0B1823024BF7}"/>
              </a:ext>
            </a:extLst>
          </p:cNvPr>
          <p:cNvCxnSpPr>
            <a:cxnSpLocks/>
          </p:cNvCxnSpPr>
          <p:nvPr/>
        </p:nvCxnSpPr>
        <p:spPr>
          <a:xfrm flipH="1">
            <a:off x="2634522" y="3439300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F1DD13-487E-802D-FC34-BC7E6F061819}"/>
              </a:ext>
            </a:extLst>
          </p:cNvPr>
          <p:cNvCxnSpPr>
            <a:cxnSpLocks/>
          </p:cNvCxnSpPr>
          <p:nvPr/>
        </p:nvCxnSpPr>
        <p:spPr>
          <a:xfrm flipH="1">
            <a:off x="8980396" y="2590836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62143D-1841-CD00-6976-55048C9403A4}"/>
              </a:ext>
            </a:extLst>
          </p:cNvPr>
          <p:cNvCxnSpPr>
            <a:cxnSpLocks/>
          </p:cNvCxnSpPr>
          <p:nvPr/>
        </p:nvCxnSpPr>
        <p:spPr>
          <a:xfrm flipH="1">
            <a:off x="10186968" y="3504385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7553E4-CFBF-AD8A-5872-15AAFFEABAA1}"/>
              </a:ext>
            </a:extLst>
          </p:cNvPr>
          <p:cNvCxnSpPr>
            <a:cxnSpLocks/>
          </p:cNvCxnSpPr>
          <p:nvPr/>
        </p:nvCxnSpPr>
        <p:spPr>
          <a:xfrm flipH="1">
            <a:off x="10530294" y="3751965"/>
            <a:ext cx="243818" cy="38493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537D06-FAED-56B9-3F95-7BB732A16007}"/>
              </a:ext>
            </a:extLst>
          </p:cNvPr>
          <p:cNvCxnSpPr>
            <a:cxnSpLocks/>
          </p:cNvCxnSpPr>
          <p:nvPr/>
        </p:nvCxnSpPr>
        <p:spPr>
          <a:xfrm flipV="1">
            <a:off x="2309405" y="5625031"/>
            <a:ext cx="220458" cy="23676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12E204-FB2D-06AF-72DF-DCB8234B67DD}"/>
              </a:ext>
            </a:extLst>
          </p:cNvPr>
          <p:cNvCxnSpPr>
            <a:cxnSpLocks/>
          </p:cNvCxnSpPr>
          <p:nvPr/>
        </p:nvCxnSpPr>
        <p:spPr>
          <a:xfrm flipV="1">
            <a:off x="2654420" y="5625031"/>
            <a:ext cx="220458" cy="23676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23CC1C-5BDB-2960-D90A-01D0161D9165}"/>
              </a:ext>
            </a:extLst>
          </p:cNvPr>
          <p:cNvCxnSpPr>
            <a:cxnSpLocks/>
          </p:cNvCxnSpPr>
          <p:nvPr/>
        </p:nvCxnSpPr>
        <p:spPr>
          <a:xfrm flipV="1">
            <a:off x="1773547" y="5625031"/>
            <a:ext cx="220458" cy="23676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3CDACF-B480-9359-E985-6B8F5A2CE688}"/>
              </a:ext>
            </a:extLst>
          </p:cNvPr>
          <p:cNvCxnSpPr>
            <a:cxnSpLocks/>
          </p:cNvCxnSpPr>
          <p:nvPr/>
        </p:nvCxnSpPr>
        <p:spPr>
          <a:xfrm flipV="1">
            <a:off x="5127718" y="5960046"/>
            <a:ext cx="220458" cy="23676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CDA5E6-8A59-0050-14EE-1AD2B8EABE1D}"/>
              </a:ext>
            </a:extLst>
          </p:cNvPr>
          <p:cNvCxnSpPr>
            <a:cxnSpLocks/>
          </p:cNvCxnSpPr>
          <p:nvPr/>
        </p:nvCxnSpPr>
        <p:spPr>
          <a:xfrm flipV="1">
            <a:off x="6870299" y="5947029"/>
            <a:ext cx="220458" cy="23676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1C20AE-9F03-6DDB-54BF-5B824E646423}"/>
              </a:ext>
            </a:extLst>
          </p:cNvPr>
          <p:cNvCxnSpPr>
            <a:cxnSpLocks/>
          </p:cNvCxnSpPr>
          <p:nvPr/>
        </p:nvCxnSpPr>
        <p:spPr>
          <a:xfrm flipV="1">
            <a:off x="5289330" y="5947029"/>
            <a:ext cx="220458" cy="23676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9F20F1-8B55-5E77-0711-E79885C41D6A}"/>
              </a:ext>
            </a:extLst>
          </p:cNvPr>
          <p:cNvCxnSpPr>
            <a:cxnSpLocks/>
          </p:cNvCxnSpPr>
          <p:nvPr/>
        </p:nvCxnSpPr>
        <p:spPr>
          <a:xfrm flipV="1">
            <a:off x="10321006" y="5760177"/>
            <a:ext cx="220458" cy="23676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1F4266-EA48-101A-28D8-27D007C51ED6}"/>
              </a:ext>
            </a:extLst>
          </p:cNvPr>
          <p:cNvCxnSpPr>
            <a:cxnSpLocks/>
          </p:cNvCxnSpPr>
          <p:nvPr/>
        </p:nvCxnSpPr>
        <p:spPr>
          <a:xfrm flipV="1">
            <a:off x="9970866" y="5743798"/>
            <a:ext cx="220458" cy="236765"/>
          </a:xfrm>
          <a:prstGeom prst="straightConnector1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6A3E55-F7F5-E645-2E5A-2AA087381DF7}"/>
              </a:ext>
            </a:extLst>
          </p:cNvPr>
          <p:cNvCxnSpPr>
            <a:cxnSpLocks/>
          </p:cNvCxnSpPr>
          <p:nvPr/>
        </p:nvCxnSpPr>
        <p:spPr>
          <a:xfrm flipV="1">
            <a:off x="8705827" y="5743798"/>
            <a:ext cx="220458" cy="236765"/>
          </a:xfrm>
          <a:prstGeom prst="straightConnector1">
            <a:avLst/>
          </a:prstGeom>
          <a:ln w="28575" cap="flat" cmpd="sng" algn="ctr">
            <a:solidFill>
              <a:srgbClr val="1A3D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BFBAB9E-20A8-B02F-0A9E-1A4F406DC22A}"/>
              </a:ext>
            </a:extLst>
          </p:cNvPr>
          <p:cNvSpPr/>
          <p:nvPr/>
        </p:nvSpPr>
        <p:spPr>
          <a:xfrm>
            <a:off x="2793710" y="4971935"/>
            <a:ext cx="134309" cy="63366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9B186C-9EDF-D1A4-65AF-18E7E9726505}"/>
              </a:ext>
            </a:extLst>
          </p:cNvPr>
          <p:cNvSpPr/>
          <p:nvPr/>
        </p:nvSpPr>
        <p:spPr>
          <a:xfrm>
            <a:off x="2419634" y="4976036"/>
            <a:ext cx="134309" cy="6336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D9758-90BB-692C-9E22-8579B22F2469}"/>
              </a:ext>
            </a:extLst>
          </p:cNvPr>
          <p:cNvSpPr/>
          <p:nvPr/>
        </p:nvSpPr>
        <p:spPr>
          <a:xfrm>
            <a:off x="1897127" y="4971934"/>
            <a:ext cx="152164" cy="633664"/>
          </a:xfrm>
          <a:prstGeom prst="rect">
            <a:avLst/>
          </a:prstGeom>
          <a:noFill/>
          <a:ln w="1905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45744-5A79-09E7-04D5-29DABACEEE58}"/>
              </a:ext>
            </a:extLst>
          </p:cNvPr>
          <p:cNvSpPr/>
          <p:nvPr/>
        </p:nvSpPr>
        <p:spPr>
          <a:xfrm>
            <a:off x="5251429" y="5288768"/>
            <a:ext cx="134309" cy="633663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CD2A4A-88FF-C416-2D9F-4F5159E107C3}"/>
              </a:ext>
            </a:extLst>
          </p:cNvPr>
          <p:cNvSpPr/>
          <p:nvPr/>
        </p:nvSpPr>
        <p:spPr>
          <a:xfrm>
            <a:off x="6989482" y="5278836"/>
            <a:ext cx="134309" cy="6336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164787-7C92-6933-DCAB-B0E98585C595}"/>
              </a:ext>
            </a:extLst>
          </p:cNvPr>
          <p:cNvSpPr/>
          <p:nvPr/>
        </p:nvSpPr>
        <p:spPr>
          <a:xfrm>
            <a:off x="5394046" y="5288767"/>
            <a:ext cx="134309" cy="633663"/>
          </a:xfrm>
          <a:prstGeom prst="rect">
            <a:avLst/>
          </a:prstGeom>
          <a:noFill/>
          <a:ln w="1905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44E16E-A1A3-D8A7-28CE-93C22F809C2F}"/>
              </a:ext>
            </a:extLst>
          </p:cNvPr>
          <p:cNvSpPr/>
          <p:nvPr/>
        </p:nvSpPr>
        <p:spPr>
          <a:xfrm>
            <a:off x="10474309" y="5052916"/>
            <a:ext cx="134309" cy="58742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7319C-2846-905A-655B-1097D3463365}"/>
              </a:ext>
            </a:extLst>
          </p:cNvPr>
          <p:cNvSpPr/>
          <p:nvPr/>
        </p:nvSpPr>
        <p:spPr>
          <a:xfrm>
            <a:off x="8846087" y="5089626"/>
            <a:ext cx="134309" cy="587422"/>
          </a:xfrm>
          <a:prstGeom prst="rect">
            <a:avLst/>
          </a:prstGeom>
          <a:noFill/>
          <a:ln w="1905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BBF681-E5C4-4AAB-11DE-27DD27C3076A}"/>
              </a:ext>
            </a:extLst>
          </p:cNvPr>
          <p:cNvSpPr/>
          <p:nvPr/>
        </p:nvSpPr>
        <p:spPr>
          <a:xfrm>
            <a:off x="10120734" y="5070755"/>
            <a:ext cx="134309" cy="587422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672726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D565BD04-6637-242A-5605-00E634C3F863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</a:rPr>
              <a:t>PT518 induced DSG in iPSC, NGN2 and Sy5Y cells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pic>
        <p:nvPicPr>
          <p:cNvPr id="15" name="Picture 14" descr="Diagram, venn diagram&#10;&#10;Description automatically generated">
            <a:extLst>
              <a:ext uri="{FF2B5EF4-FFF2-40B4-BE49-F238E27FC236}">
                <a16:creationId xmlns:a16="http://schemas.microsoft.com/office/drawing/2014/main" id="{B3126437-4F36-01F0-4429-C95BEC5E1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11300"/>
            <a:ext cx="4660900" cy="4660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E248E99-D2FF-9626-A8E4-DC2613F3098D}"/>
              </a:ext>
            </a:extLst>
          </p:cNvPr>
          <p:cNvSpPr txBox="1"/>
          <p:nvPr/>
        </p:nvSpPr>
        <p:spPr>
          <a:xfrm>
            <a:off x="7132080" y="5446643"/>
            <a:ext cx="1514197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Sy5Y count:</a:t>
            </a:r>
          </a:p>
          <a:p>
            <a:r>
              <a:rPr lang="en-US" b="1" dirty="0">
                <a:solidFill>
                  <a:srgbClr val="00B050"/>
                </a:solidFill>
              </a:rPr>
              <a:t>27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DAC254-956E-9C01-1493-2013F2AD3A41}"/>
              </a:ext>
            </a:extLst>
          </p:cNvPr>
          <p:cNvSpPr txBox="1"/>
          <p:nvPr/>
        </p:nvSpPr>
        <p:spPr>
          <a:xfrm>
            <a:off x="7881003" y="1738098"/>
            <a:ext cx="1595309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A3DFF"/>
                </a:solidFill>
              </a:rPr>
              <a:t>NGN2 count:</a:t>
            </a:r>
          </a:p>
          <a:p>
            <a:r>
              <a:rPr lang="en-US" b="1" dirty="0">
                <a:solidFill>
                  <a:srgbClr val="1A3DFF"/>
                </a:solidFill>
              </a:rPr>
              <a:t>38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0F18BC-D9E8-2901-2B1B-FE0FF2D5CA28}"/>
              </a:ext>
            </a:extLst>
          </p:cNvPr>
          <p:cNvSpPr txBox="1"/>
          <p:nvPr/>
        </p:nvSpPr>
        <p:spPr>
          <a:xfrm>
            <a:off x="1848973" y="1697310"/>
            <a:ext cx="155683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iPSC count: </a:t>
            </a:r>
          </a:p>
          <a:p>
            <a:r>
              <a:rPr lang="en-US" b="1" dirty="0">
                <a:solidFill>
                  <a:srgbClr val="C00000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97482562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D565BD04-6637-242A-5605-00E634C3F863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bg1"/>
                </a:solidFill>
              </a:rPr>
              <a:t>PT518 induced DSG in iPSC NGN2 and Sy5Y cells</a:t>
            </a:r>
            <a:endParaRPr lang="en-US" sz="20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9EBAED1-F912-14F2-9452-FECE969C9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68" y="242887"/>
            <a:ext cx="1923149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98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D565BD04-6637-242A-5605-00E634C3F863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2000" dirty="0">
                <a:solidFill>
                  <a:schemeClr val="bg1"/>
                </a:solidFill>
              </a:rPr>
              <a:t>PT518 induced DSG in iPSC NGN2 and Sy5Y cells</a:t>
            </a:r>
            <a:endParaRPr lang="en-US" sz="20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B3F63538-20AE-A113-049C-A05601035F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0" b="77188"/>
          <a:stretch/>
        </p:blipFill>
        <p:spPr>
          <a:xfrm>
            <a:off x="2209801" y="1400179"/>
            <a:ext cx="5205412" cy="1228725"/>
          </a:xfrm>
          <a:prstGeom prst="rect">
            <a:avLst/>
          </a:prstGeom>
        </p:spPr>
      </p:pic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3C52FD26-68E9-E33D-84E8-C920E569A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18" r="3360" b="-6632"/>
          <a:stretch/>
        </p:blipFill>
        <p:spPr>
          <a:xfrm>
            <a:off x="2028827" y="7300912"/>
            <a:ext cx="5205412" cy="200023"/>
          </a:xfrm>
          <a:prstGeom prst="rect">
            <a:avLst/>
          </a:prstGeom>
        </p:spPr>
      </p:pic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51A83AF3-FEFD-17EE-E1E3-2DA06076A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 t="96551" r="-6720" b="-19364"/>
          <a:stretch/>
        </p:blipFill>
        <p:spPr>
          <a:xfrm>
            <a:off x="2371727" y="2886077"/>
            <a:ext cx="5386386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728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4791</TotalTime>
  <Words>311</Words>
  <Application>Microsoft Macintosh PowerPoint</Application>
  <PresentationFormat>Widescreen</PresentationFormat>
  <Paragraphs>85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System Font Regular</vt:lpstr>
      <vt:lpstr>Arial</vt:lpstr>
      <vt:lpstr>Arial Narrow</vt:lpstr>
      <vt:lpstr>Calibri</vt:lpstr>
      <vt:lpstr>Century Gothic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DSG and dPSI in eoi</vt:lpstr>
      <vt:lpstr>DSG and dPSI in eoi</vt:lpstr>
      <vt:lpstr>Venn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23</cp:revision>
  <dcterms:created xsi:type="dcterms:W3CDTF">2021-06-27T14:47:41Z</dcterms:created>
  <dcterms:modified xsi:type="dcterms:W3CDTF">2023-08-23T22:47:56Z</dcterms:modified>
</cp:coreProperties>
</file>